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lytechnique.edu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60" y="629728"/>
            <a:ext cx="8845171" cy="58926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9" y="203887"/>
            <a:ext cx="3993580" cy="180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5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Gastos</a:t>
            </a:r>
            <a:r>
              <a:rPr lang="fr-FR" dirty="0" smtClean="0"/>
              <a:t> </a:t>
            </a:r>
            <a:r>
              <a:rPr lang="fr-FR" dirty="0" err="1" smtClean="0"/>
              <a:t>escolares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340179"/>
              </p:ext>
            </p:extLst>
          </p:nvPr>
        </p:nvGraphicFramePr>
        <p:xfrm>
          <a:off x="1103682" y="2207913"/>
          <a:ext cx="894715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788"/>
                <a:gridCol w="2236788"/>
                <a:gridCol w="2236788"/>
                <a:gridCol w="22367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i="1" dirty="0" smtClean="0"/>
                        <a:t>1° </a:t>
                      </a:r>
                      <a:r>
                        <a:rPr lang="fr-FR" i="1" dirty="0" err="1" smtClean="0"/>
                        <a:t>año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i="1" dirty="0" smtClean="0"/>
                        <a:t>2° </a:t>
                      </a:r>
                      <a:r>
                        <a:rPr lang="fr-FR" i="1" dirty="0" err="1" smtClean="0"/>
                        <a:t>año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i="1" dirty="0" smtClean="0"/>
                        <a:t>3° </a:t>
                      </a:r>
                      <a:r>
                        <a:rPr lang="fr-FR" i="1" dirty="0" err="1" smtClean="0"/>
                        <a:t>año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i="1" dirty="0" smtClean="0"/>
                        <a:t>4° </a:t>
                      </a:r>
                      <a:r>
                        <a:rPr lang="fr-FR" i="1" dirty="0" err="1" smtClean="0"/>
                        <a:t>año</a:t>
                      </a:r>
                      <a:endParaRPr lang="fr-F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4000 €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12 000€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8000€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Variable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ce réservé du contenu 2"/>
          <p:cNvSpPr txBox="1">
            <a:spLocks/>
          </p:cNvSpPr>
          <p:nvPr/>
        </p:nvSpPr>
        <p:spPr>
          <a:xfrm>
            <a:off x="1079283" y="1475117"/>
            <a:ext cx="8971551" cy="479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E" dirty="0" smtClean="0"/>
              <a:t>Gastos de matricula</a:t>
            </a:r>
          </a:p>
          <a:p>
            <a:endParaRPr lang="es-PE" dirty="0"/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r>
              <a:rPr lang="es-PE" dirty="0" smtClean="0">
                <a:solidFill>
                  <a:srgbClr val="FF0000"/>
                </a:solidFill>
              </a:rPr>
              <a:t>Los países no pertenecientes a la UE están exentos de los pagos de matricula</a:t>
            </a:r>
          </a:p>
          <a:p>
            <a:r>
              <a:rPr lang="es-PE" dirty="0" smtClean="0"/>
              <a:t>Gastos suplementarios excepcionales:</a:t>
            </a:r>
          </a:p>
          <a:p>
            <a:pPr lvl="1"/>
            <a:r>
              <a:rPr lang="es-PE" dirty="0" smtClean="0"/>
              <a:t>1100 </a:t>
            </a:r>
            <a:r>
              <a:rPr lang="fr-FR" dirty="0" smtClean="0"/>
              <a:t>€ </a:t>
            </a:r>
            <a:r>
              <a:rPr lang="fr-FR" dirty="0" err="1" smtClean="0"/>
              <a:t>por</a:t>
            </a:r>
            <a:r>
              <a:rPr lang="fr-FR" dirty="0" smtClean="0"/>
              <a:t> el uniforme</a:t>
            </a:r>
          </a:p>
          <a:p>
            <a:pPr lvl="1"/>
            <a:r>
              <a:rPr lang="fr-FR" dirty="0" smtClean="0"/>
              <a:t>360 € </a:t>
            </a:r>
            <a:r>
              <a:rPr lang="fr-FR" dirty="0" err="1" smtClean="0"/>
              <a:t>por</a:t>
            </a:r>
            <a:r>
              <a:rPr lang="fr-FR" dirty="0" smtClean="0"/>
              <a:t> el </a:t>
            </a:r>
            <a:r>
              <a:rPr lang="fr-FR" dirty="0" err="1" smtClean="0"/>
              <a:t>bicornio</a:t>
            </a:r>
            <a:endParaRPr lang="fr-FR" dirty="0" smtClean="0"/>
          </a:p>
          <a:p>
            <a:pPr lvl="1"/>
            <a:r>
              <a:rPr lang="es-PE" dirty="0" smtClean="0"/>
              <a:t>220 </a:t>
            </a:r>
            <a:r>
              <a:rPr lang="fr-FR" dirty="0" smtClean="0"/>
              <a:t>€ </a:t>
            </a:r>
            <a:r>
              <a:rPr lang="fr-FR" dirty="0" err="1" smtClean="0"/>
              <a:t>por</a:t>
            </a:r>
            <a:r>
              <a:rPr lang="fr-FR" dirty="0" smtClean="0"/>
              <a:t> la espada</a:t>
            </a:r>
          </a:p>
          <a:p>
            <a:r>
              <a:rPr lang="fr-FR" dirty="0" smtClean="0"/>
              <a:t>700 € en </a:t>
            </a:r>
            <a:r>
              <a:rPr lang="fr-FR" dirty="0" err="1" smtClean="0"/>
              <a:t>promedio</a:t>
            </a:r>
            <a:r>
              <a:rPr lang="fr-FR" dirty="0" smtClean="0"/>
              <a:t> de </a:t>
            </a:r>
            <a:r>
              <a:rPr lang="fr-FR" dirty="0" err="1" smtClean="0"/>
              <a:t>gastos</a:t>
            </a:r>
            <a:r>
              <a:rPr lang="fr-FR" dirty="0" smtClean="0"/>
              <a:t> </a:t>
            </a:r>
            <a:r>
              <a:rPr lang="fr-FR" dirty="0" err="1" smtClean="0"/>
              <a:t>mensuales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7301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Financiamiento</a:t>
            </a:r>
            <a:endParaRPr lang="es-P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Ayuda</a:t>
            </a:r>
          </a:p>
          <a:p>
            <a:endParaRPr lang="es-PE" dirty="0"/>
          </a:p>
          <a:p>
            <a:endParaRPr lang="es-PE" dirty="0" smtClean="0"/>
          </a:p>
          <a:p>
            <a:endParaRPr lang="es-PE" dirty="0"/>
          </a:p>
          <a:p>
            <a:r>
              <a:rPr lang="es-PE" dirty="0" smtClean="0"/>
              <a:t>Préstamo al 0% de interés </a:t>
            </a:r>
          </a:p>
          <a:p>
            <a:r>
              <a:rPr lang="es-PE" dirty="0" smtClean="0"/>
              <a:t>El reembolso se efectúa a partir del año de la obtención del diploma </a:t>
            </a:r>
            <a:r>
              <a:rPr lang="es-PE" dirty="0" smtClean="0"/>
              <a:t>a </a:t>
            </a:r>
            <a:r>
              <a:rPr lang="es-PE" dirty="0" smtClean="0"/>
              <a:t>una tasa en promedio del 10 % del salario actual del graduado</a:t>
            </a:r>
          </a:p>
          <a:p>
            <a:r>
              <a:rPr lang="es-PE" dirty="0" smtClean="0"/>
              <a:t>El salario promedio de un recién graduado de </a:t>
            </a:r>
            <a:r>
              <a:rPr lang="es-PE" dirty="0" err="1"/>
              <a:t>P</a:t>
            </a:r>
            <a:r>
              <a:rPr lang="es-PE" dirty="0" err="1" smtClean="0"/>
              <a:t>olytechnique</a:t>
            </a:r>
            <a:r>
              <a:rPr lang="es-PE" dirty="0" smtClean="0"/>
              <a:t> en Francia es de 2400 €</a:t>
            </a:r>
            <a:endParaRPr lang="es-PE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95194"/>
              </p:ext>
            </p:extLst>
          </p:nvPr>
        </p:nvGraphicFramePr>
        <p:xfrm>
          <a:off x="1790460" y="2557093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Ayudas</a:t>
                      </a:r>
                      <a:r>
                        <a:rPr lang="es-PE" baseline="0" noProof="0" dirty="0" smtClean="0"/>
                        <a:t> por un monto máximo de 4 años</a:t>
                      </a:r>
                      <a:endParaRPr lang="es-PE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36 000 €</a:t>
                      </a:r>
                      <a:r>
                        <a:rPr lang="es-PE" baseline="0" noProof="0" dirty="0" smtClean="0"/>
                        <a:t> </a:t>
                      </a:r>
                      <a:endParaRPr lang="es-PE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Modulo A</a:t>
                      </a:r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noProof="0" dirty="0" smtClean="0"/>
                        <a:t>200</a:t>
                      </a:r>
                      <a:r>
                        <a:rPr lang="es-PE" baseline="0" noProof="0" dirty="0" smtClean="0"/>
                        <a:t> </a:t>
                      </a:r>
                      <a:r>
                        <a:rPr lang="es-PE" noProof="0" dirty="0" smtClean="0"/>
                        <a:t>€</a:t>
                      </a:r>
                      <a:r>
                        <a:rPr lang="es-PE" baseline="0" noProof="0" dirty="0" smtClean="0"/>
                        <a:t>/mes por 3 años</a:t>
                      </a:r>
                      <a:endParaRPr lang="es-PE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7 200 €</a:t>
                      </a:r>
                      <a:endParaRPr lang="es-PE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Modulo</a:t>
                      </a:r>
                      <a:r>
                        <a:rPr lang="es-PE" baseline="0" noProof="0" dirty="0" smtClean="0"/>
                        <a:t> B</a:t>
                      </a:r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noProof="0" dirty="0" smtClean="0"/>
                        <a:t>600</a:t>
                      </a:r>
                      <a:r>
                        <a:rPr lang="es-PE" baseline="0" noProof="0" dirty="0" smtClean="0"/>
                        <a:t> </a:t>
                      </a:r>
                      <a:r>
                        <a:rPr lang="es-PE" noProof="0" dirty="0" smtClean="0"/>
                        <a:t>€</a:t>
                      </a:r>
                      <a:r>
                        <a:rPr lang="es-PE" baseline="0" noProof="0" dirty="0" smtClean="0"/>
                        <a:t>/mes por 4 años</a:t>
                      </a:r>
                      <a:endParaRPr lang="es-PE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28 800 €</a:t>
                      </a:r>
                      <a:endParaRPr lang="es-PE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0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324567"/>
          </a:xfrm>
        </p:spPr>
        <p:txBody>
          <a:bodyPr/>
          <a:lstStyle/>
          <a:p>
            <a:r>
              <a:rPr lang="fr-FR" dirty="0" err="1" smtClean="0"/>
              <a:t>Peruanos</a:t>
            </a:r>
            <a:r>
              <a:rPr lang="fr-FR" dirty="0" smtClean="0"/>
              <a:t> en la </a:t>
            </a:r>
            <a:r>
              <a:rPr lang="fr-FR" dirty="0" smtClean="0"/>
              <a:t>« </a:t>
            </a:r>
            <a:r>
              <a:rPr lang="fr-FR" dirty="0" smtClean="0"/>
              <a:t>Ecole Polytechnique »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80315"/>
            <a:ext cx="10777449" cy="4638541"/>
          </a:xfrm>
        </p:spPr>
        <p:txBody>
          <a:bodyPr>
            <a:normAutofit fontScale="77500" lnSpcReduction="20000"/>
          </a:bodyPr>
          <a:lstStyle/>
          <a:p>
            <a:r>
              <a:rPr lang="es-PE" dirty="0" smtClean="0"/>
              <a:t>Alba </a:t>
            </a:r>
            <a:r>
              <a:rPr lang="es-PE" dirty="0" err="1" smtClean="0"/>
              <a:t>Malaga</a:t>
            </a:r>
            <a:r>
              <a:rPr lang="es-PE" dirty="0" smtClean="0"/>
              <a:t> -  X 2008 (FC - UNI)</a:t>
            </a:r>
          </a:p>
          <a:p>
            <a:r>
              <a:rPr lang="es-PE" dirty="0" smtClean="0"/>
              <a:t>Mario Quillas - X 2008 (FIIS - UNI)</a:t>
            </a:r>
          </a:p>
          <a:p>
            <a:r>
              <a:rPr lang="es-PE" dirty="0" err="1" smtClean="0"/>
              <a:t>Jojhan</a:t>
            </a:r>
            <a:r>
              <a:rPr lang="es-PE" dirty="0" smtClean="0"/>
              <a:t> </a:t>
            </a:r>
            <a:r>
              <a:rPr lang="es-PE" dirty="0" err="1" smtClean="0"/>
              <a:t>Malqui</a:t>
            </a:r>
            <a:r>
              <a:rPr lang="es-PE" dirty="0" smtClean="0"/>
              <a:t> - X 2008 (FIEE - UNI)</a:t>
            </a:r>
          </a:p>
          <a:p>
            <a:r>
              <a:rPr lang="es-PE" dirty="0" smtClean="0"/>
              <a:t>Eduardo </a:t>
            </a:r>
            <a:r>
              <a:rPr lang="es-PE" dirty="0" err="1" smtClean="0"/>
              <a:t>Paucar</a:t>
            </a:r>
            <a:r>
              <a:rPr lang="es-PE" dirty="0" smtClean="0"/>
              <a:t> - X2009 (FIEE - UNI)</a:t>
            </a:r>
          </a:p>
          <a:p>
            <a:r>
              <a:rPr lang="es-PE" dirty="0" smtClean="0"/>
              <a:t>Oscar Garay - X 2009 (FIEE - UNI)</a:t>
            </a:r>
          </a:p>
          <a:p>
            <a:r>
              <a:rPr lang="es-PE" dirty="0" smtClean="0"/>
              <a:t>José Muñoz - X 2009 (FIC - UNI)</a:t>
            </a:r>
          </a:p>
          <a:p>
            <a:r>
              <a:rPr lang="es-PE" dirty="0" smtClean="0"/>
              <a:t>David Uribe - X 2010 (PUCP)</a:t>
            </a:r>
          </a:p>
          <a:p>
            <a:r>
              <a:rPr lang="es-PE" dirty="0" smtClean="0"/>
              <a:t>Leonel </a:t>
            </a:r>
            <a:r>
              <a:rPr lang="es-PE" dirty="0" err="1" smtClean="0"/>
              <a:t>Pauro</a:t>
            </a:r>
            <a:r>
              <a:rPr lang="es-PE" dirty="0" smtClean="0"/>
              <a:t> - X 2011 (FC - UNI)</a:t>
            </a:r>
          </a:p>
          <a:p>
            <a:r>
              <a:rPr lang="es-PE" dirty="0" smtClean="0"/>
              <a:t>José Ugarte - X 2011 (FIEE - UNI)</a:t>
            </a:r>
          </a:p>
          <a:p>
            <a:r>
              <a:rPr lang="es-PE" dirty="0" smtClean="0"/>
              <a:t>Daniel </a:t>
            </a:r>
            <a:r>
              <a:rPr lang="es-PE" dirty="0" err="1" smtClean="0"/>
              <a:t>Soncco</a:t>
            </a:r>
            <a:r>
              <a:rPr lang="es-PE" dirty="0" smtClean="0"/>
              <a:t> - X 2012 (FC - UNI)</a:t>
            </a:r>
          </a:p>
          <a:p>
            <a:r>
              <a:rPr lang="es-PE" dirty="0" smtClean="0"/>
              <a:t>Tomas </a:t>
            </a:r>
            <a:r>
              <a:rPr lang="es-PE" dirty="0" err="1" smtClean="0"/>
              <a:t>Angles</a:t>
            </a:r>
            <a:r>
              <a:rPr lang="es-PE" dirty="0" smtClean="0"/>
              <a:t> - X 2012 (PUCP)</a:t>
            </a:r>
          </a:p>
          <a:p>
            <a:r>
              <a:rPr lang="es-PE" dirty="0" smtClean="0"/>
              <a:t>Marco </a:t>
            </a:r>
            <a:r>
              <a:rPr lang="es-PE" dirty="0" err="1" smtClean="0"/>
              <a:t>Huarancca</a:t>
            </a:r>
            <a:r>
              <a:rPr lang="es-PE" dirty="0" smtClean="0"/>
              <a:t> - X 2013 (FIEE - UNI)</a:t>
            </a:r>
          </a:p>
          <a:p>
            <a:r>
              <a:rPr lang="es-PE" dirty="0" smtClean="0"/>
              <a:t>Mario </a:t>
            </a:r>
            <a:r>
              <a:rPr lang="es-PE" dirty="0" err="1" smtClean="0"/>
              <a:t>Ynocente</a:t>
            </a:r>
            <a:r>
              <a:rPr lang="es-PE" dirty="0" smtClean="0"/>
              <a:t> - X 2013 (FIIS - UNI)</a:t>
            </a:r>
          </a:p>
          <a:p>
            <a:r>
              <a:rPr lang="es-PE" b="1" dirty="0" smtClean="0">
                <a:solidFill>
                  <a:srgbClr val="FF0000"/>
                </a:solidFill>
              </a:rPr>
              <a:t>Tu - X 2015</a:t>
            </a:r>
            <a:endParaRPr lang="es-PE" b="1" dirty="0" smtClean="0">
              <a:solidFill>
                <a:srgbClr val="FF0000"/>
              </a:solidFill>
            </a:endParaRP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6819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vacen.com/wp-content/uploads/2013/07/preguntas-frecuen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06" y="1621766"/>
            <a:ext cx="8233973" cy="411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6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École</a:t>
            </a:r>
            <a:r>
              <a:rPr lang="x-none" dirty="0">
                <a:solidFill>
                  <a:srgbClr val="FFFFFF"/>
                </a:solidFill>
              </a:rPr>
              <a:t> Polytechnique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519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 smtClean="0">
                <a:solidFill>
                  <a:srgbClr val="FFFFFF"/>
                </a:solidFill>
              </a:rPr>
              <a:t>Desde 1794, la más prestigiosa Escuela Tecnológica de Ingeniería y Ciencia en Francia (Grande </a:t>
            </a:r>
            <a:r>
              <a:rPr lang="es-PE" dirty="0" err="1" smtClean="0">
                <a:solidFill>
                  <a:srgbClr val="FFFFFF"/>
                </a:solidFill>
              </a:rPr>
              <a:t>Ecole</a:t>
            </a:r>
            <a:r>
              <a:rPr lang="es-PE" dirty="0" smtClean="0">
                <a:solidFill>
                  <a:srgbClr val="FFFFFF"/>
                </a:solidFill>
              </a:rPr>
              <a:t>)</a:t>
            </a:r>
          </a:p>
          <a:p>
            <a:pPr marL="0" lvl="0" indent="0">
              <a:buNone/>
            </a:pPr>
            <a:endParaRPr lang="es-PE" dirty="0" smtClean="0">
              <a:solidFill>
                <a:srgbClr val="FFFFFF"/>
              </a:solidFill>
            </a:endParaRPr>
          </a:p>
          <a:p>
            <a:r>
              <a:rPr lang="es-PE" dirty="0" smtClean="0">
                <a:solidFill>
                  <a:srgbClr val="FFFFFF"/>
                </a:solidFill>
              </a:rPr>
              <a:t>Formando científicos, lideres económicos e industriales</a:t>
            </a:r>
          </a:p>
          <a:p>
            <a:r>
              <a:rPr lang="es-PE" dirty="0" smtClean="0">
                <a:solidFill>
                  <a:srgbClr val="FFFFFF"/>
                </a:solidFill>
              </a:rPr>
              <a:t>Alianza entre educación científica  e investigación</a:t>
            </a:r>
          </a:p>
          <a:p>
            <a:r>
              <a:rPr lang="es-PE" dirty="0" smtClean="0">
                <a:solidFill>
                  <a:srgbClr val="FFFFFF"/>
                </a:solidFill>
              </a:rPr>
              <a:t>Miembro de </a:t>
            </a:r>
            <a:r>
              <a:rPr lang="es-PE" dirty="0" err="1" smtClean="0">
                <a:solidFill>
                  <a:srgbClr val="FFFFFF"/>
                </a:solidFill>
              </a:rPr>
              <a:t>ParisTech</a:t>
            </a:r>
            <a:endParaRPr lang="es-PE" dirty="0" smtClean="0">
              <a:solidFill>
                <a:srgbClr val="FFFFFF"/>
              </a:solidFill>
            </a:endParaRPr>
          </a:p>
          <a:p>
            <a:pPr marL="0" lvl="0" indent="0">
              <a:buNone/>
            </a:pPr>
            <a:endParaRPr lang="x-none" dirty="0">
              <a:solidFill>
                <a:srgbClr val="FFFFFF"/>
              </a:solidFill>
            </a:endParaRP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268" y="4572001"/>
            <a:ext cx="4119292" cy="20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1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>
                <a:solidFill>
                  <a:srgbClr val="FFFFFF"/>
                </a:solidFill>
              </a:rPr>
              <a:t>Formando cientificos, lideres economicos e industriales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s-PE" dirty="0">
                <a:solidFill>
                  <a:srgbClr val="FFFFFF"/>
                </a:solidFill>
              </a:rPr>
              <a:t>Una larga </a:t>
            </a:r>
            <a:r>
              <a:rPr lang="es-PE" dirty="0" smtClean="0">
                <a:solidFill>
                  <a:srgbClr val="FFFFFF"/>
                </a:solidFill>
              </a:rPr>
              <a:t>tradición científica:</a:t>
            </a:r>
            <a:endParaRPr lang="fr-FR" dirty="0" smtClean="0"/>
          </a:p>
          <a:p>
            <a:pPr lvl="0"/>
            <a:r>
              <a:rPr lang="es-PE" sz="2800" dirty="0" err="1">
                <a:solidFill>
                  <a:srgbClr val="FFFFFF"/>
                </a:solidFill>
                <a:latin typeface="Brush Script MT" panose="03060802040406070304" pitchFamily="66" charset="0"/>
              </a:rPr>
              <a:t>Ampère</a:t>
            </a:r>
            <a:r>
              <a:rPr lang="es-PE" sz="2800" dirty="0">
                <a:solidFill>
                  <a:srgbClr val="FFFFFF"/>
                </a:solidFill>
                <a:latin typeface="Brush Script MT" panose="03060802040406070304" pitchFamily="66" charset="0"/>
              </a:rPr>
              <a:t>, Becquerel, </a:t>
            </a:r>
            <a:r>
              <a:rPr lang="es-PE" sz="2800" dirty="0" err="1">
                <a:solidFill>
                  <a:srgbClr val="FFFFFF"/>
                </a:solidFill>
                <a:latin typeface="Brush Script MT" panose="03060802040406070304" pitchFamily="66" charset="0"/>
              </a:rPr>
              <a:t>Cauchy</a:t>
            </a:r>
            <a:r>
              <a:rPr lang="es-PE" sz="2800" dirty="0">
                <a:solidFill>
                  <a:srgbClr val="FFFFFF"/>
                </a:solidFill>
                <a:latin typeface="Brush Script MT" panose="03060802040406070304" pitchFamily="66" charset="0"/>
              </a:rPr>
              <a:t>, </a:t>
            </a:r>
            <a:r>
              <a:rPr lang="es-PE" sz="2800" dirty="0" err="1">
                <a:solidFill>
                  <a:srgbClr val="FFFFFF"/>
                </a:solidFill>
                <a:latin typeface="Brush Script MT" panose="03060802040406070304" pitchFamily="66" charset="0"/>
              </a:rPr>
              <a:t>Coriolis</a:t>
            </a:r>
            <a:r>
              <a:rPr lang="es-PE" sz="2800" dirty="0">
                <a:solidFill>
                  <a:srgbClr val="FFFFFF"/>
                </a:solidFill>
                <a:latin typeface="Brush Script MT" panose="03060802040406070304" pitchFamily="66" charset="0"/>
              </a:rPr>
              <a:t>, Fourier, </a:t>
            </a:r>
            <a:r>
              <a:rPr lang="es-PE" sz="2800" dirty="0" err="1">
                <a:solidFill>
                  <a:srgbClr val="FFFFFF"/>
                </a:solidFill>
                <a:latin typeface="Brush Script MT" panose="03060802040406070304" pitchFamily="66" charset="0"/>
              </a:rPr>
              <a:t>Fresnel</a:t>
            </a:r>
            <a:r>
              <a:rPr lang="es-PE" sz="2800" dirty="0">
                <a:solidFill>
                  <a:srgbClr val="FFFFFF"/>
                </a:solidFill>
                <a:latin typeface="Brush Script MT" panose="03060802040406070304" pitchFamily="66" charset="0"/>
              </a:rPr>
              <a:t>, </a:t>
            </a:r>
            <a:r>
              <a:rPr lang="es-PE" sz="2800" dirty="0" err="1">
                <a:solidFill>
                  <a:srgbClr val="FFFFFF"/>
                </a:solidFill>
                <a:latin typeface="Brush Script MT" panose="03060802040406070304" pitchFamily="66" charset="0"/>
              </a:rPr>
              <a:t>Lagrange</a:t>
            </a:r>
            <a:r>
              <a:rPr lang="es-PE" sz="2800" dirty="0">
                <a:solidFill>
                  <a:srgbClr val="FFFFFF"/>
                </a:solidFill>
                <a:latin typeface="Brush Script MT" panose="03060802040406070304" pitchFamily="66" charset="0"/>
              </a:rPr>
              <a:t>, Monge, </a:t>
            </a:r>
            <a:r>
              <a:rPr lang="es-PE" sz="2800" dirty="0" err="1">
                <a:solidFill>
                  <a:srgbClr val="FFFFFF"/>
                </a:solidFill>
                <a:latin typeface="Brush Script MT" panose="03060802040406070304" pitchFamily="66" charset="0"/>
              </a:rPr>
              <a:t>Poincaré</a:t>
            </a:r>
            <a:r>
              <a:rPr lang="es-PE" sz="2800" dirty="0">
                <a:solidFill>
                  <a:srgbClr val="FFFFFF"/>
                </a:solidFill>
                <a:latin typeface="Brush Script MT" panose="03060802040406070304" pitchFamily="66" charset="0"/>
              </a:rPr>
              <a:t>, </a:t>
            </a:r>
            <a:r>
              <a:rPr lang="es-PE" sz="2800" dirty="0" err="1" smtClean="0">
                <a:solidFill>
                  <a:srgbClr val="FFFFFF"/>
                </a:solidFill>
                <a:latin typeface="Brush Script MT" panose="03060802040406070304" pitchFamily="66" charset="0"/>
              </a:rPr>
              <a:t>Poisson</a:t>
            </a:r>
            <a:r>
              <a:rPr lang="es-PE" sz="2800" dirty="0" smtClean="0">
                <a:solidFill>
                  <a:srgbClr val="FFFFFF"/>
                </a:solidFill>
                <a:latin typeface="Brush Script MT" panose="03060802040406070304" pitchFamily="66" charset="0"/>
              </a:rPr>
              <a:t> .</a:t>
            </a:r>
          </a:p>
          <a:p>
            <a:pPr marL="0" indent="0">
              <a:buNone/>
            </a:pPr>
            <a:r>
              <a:rPr lang="es-PE" dirty="0">
                <a:solidFill>
                  <a:srgbClr val="FFFFFF"/>
                </a:solidFill>
              </a:rPr>
              <a:t>Ex-estudiantes de la </a:t>
            </a:r>
            <a:r>
              <a:rPr lang="es-PE" dirty="0" err="1">
                <a:solidFill>
                  <a:srgbClr val="FFFFFF"/>
                </a:solidFill>
              </a:rPr>
              <a:t>Ecole</a:t>
            </a:r>
            <a:r>
              <a:rPr lang="es-PE" dirty="0">
                <a:solidFill>
                  <a:srgbClr val="FFFFFF"/>
                </a:solidFill>
              </a:rPr>
              <a:t> </a:t>
            </a:r>
            <a:r>
              <a:rPr lang="es-PE" dirty="0" err="1" smtClean="0">
                <a:solidFill>
                  <a:srgbClr val="FFFFFF"/>
                </a:solidFill>
              </a:rPr>
              <a:t>Polytechnique</a:t>
            </a:r>
            <a:r>
              <a:rPr lang="es-PE" dirty="0" smtClean="0">
                <a:solidFill>
                  <a:srgbClr val="FFFFFF"/>
                </a:solidFill>
              </a:rPr>
              <a:t> </a:t>
            </a:r>
            <a:r>
              <a:rPr lang="es-PE" dirty="0">
                <a:solidFill>
                  <a:srgbClr val="FFFFFF"/>
                </a:solidFill>
              </a:rPr>
              <a:t>son </a:t>
            </a:r>
            <a:r>
              <a:rPr lang="es-PE" dirty="0" smtClean="0">
                <a:solidFill>
                  <a:srgbClr val="FFFFFF"/>
                </a:solidFill>
              </a:rPr>
              <a:t>:</a:t>
            </a:r>
            <a:endParaRPr lang="es-PE" dirty="0">
              <a:solidFill>
                <a:srgbClr val="FFFFFF"/>
              </a:solidFill>
            </a:endParaRPr>
          </a:p>
          <a:p>
            <a:pPr lvl="0"/>
            <a:r>
              <a:rPr lang="es-PE" dirty="0" smtClean="0">
                <a:solidFill>
                  <a:srgbClr val="FFFFFF"/>
                </a:solidFill>
              </a:rPr>
              <a:t>Científicos reconocidos a nivel mundial</a:t>
            </a:r>
          </a:p>
          <a:p>
            <a:r>
              <a:rPr lang="es-PE" dirty="0" smtClean="0">
                <a:solidFill>
                  <a:srgbClr val="FFFFFF"/>
                </a:solidFill>
              </a:rPr>
              <a:t>Ejecutivos de grandes </a:t>
            </a:r>
            <a:r>
              <a:rPr lang="es-PE" dirty="0">
                <a:solidFill>
                  <a:srgbClr val="FFFFFF"/>
                </a:solidFill>
              </a:rPr>
              <a:t>corporaciones</a:t>
            </a:r>
          </a:p>
          <a:p>
            <a:r>
              <a:rPr lang="es-PE" dirty="0" smtClean="0">
                <a:solidFill>
                  <a:srgbClr val="FFFFFF"/>
                </a:solidFill>
              </a:rPr>
              <a:t>Altos funcionarios públicos</a:t>
            </a:r>
            <a:endParaRPr lang="es-PE" dirty="0">
              <a:solidFill>
                <a:srgbClr val="FFFFFF"/>
              </a:solidFill>
            </a:endParaRPr>
          </a:p>
          <a:p>
            <a:pPr marL="0" lvl="0" indent="0">
              <a:buNone/>
            </a:pPr>
            <a:endParaRPr lang="es-PE" dirty="0">
              <a:solidFill>
                <a:srgbClr val="FFFFFF"/>
              </a:solidFill>
            </a:endParaRP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2052" name="Picture 4" descr="http://upload.wikimedia.org/wikipedia/nah/6/64/Peugeot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68" y="5322498"/>
            <a:ext cx="1278398" cy="122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thumb/4/49/Renault_2009_logo.svg/2000px-Renault_2009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80" y="5322498"/>
            <a:ext cx="1224190" cy="122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upload.wikimedia.org/wikipedia/id/0/09/Logo_BNP_Parib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984" y="5322499"/>
            <a:ext cx="2323525" cy="122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lgi.ecp.fr/%7Eli/images/ed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423" y="5323290"/>
            <a:ext cx="2052739" cy="123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cd.indiabizclub.com/uploads/temp012010_348LK_57_12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017" y="5322498"/>
            <a:ext cx="1836284" cy="122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08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FFFFFF"/>
                </a:solidFill>
              </a:rPr>
              <a:t>Ranking de universidades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err="1" smtClean="0"/>
              <a:t>Ranking</a:t>
            </a:r>
            <a:r>
              <a:rPr lang="fr-FR" dirty="0" smtClean="0"/>
              <a:t> </a:t>
            </a:r>
            <a:r>
              <a:rPr lang="fr-FR" dirty="0" err="1" smtClean="0"/>
              <a:t>Nacional</a:t>
            </a:r>
            <a:r>
              <a:rPr lang="fr-FR" dirty="0" smtClean="0"/>
              <a:t>: </a:t>
            </a:r>
            <a:r>
              <a:rPr lang="es-PE" dirty="0">
                <a:solidFill>
                  <a:srgbClr val="FFFFFF"/>
                </a:solidFill>
              </a:rPr>
              <a:t>La </a:t>
            </a:r>
            <a:r>
              <a:rPr lang="es-PE" dirty="0" err="1">
                <a:solidFill>
                  <a:srgbClr val="FFFFFF"/>
                </a:solidFill>
              </a:rPr>
              <a:t>Ecole</a:t>
            </a:r>
            <a:r>
              <a:rPr lang="es-PE" dirty="0">
                <a:solidFill>
                  <a:srgbClr val="FFFFFF"/>
                </a:solidFill>
              </a:rPr>
              <a:t> </a:t>
            </a:r>
            <a:r>
              <a:rPr lang="es-PE" dirty="0" err="1">
                <a:solidFill>
                  <a:srgbClr val="FFFFFF"/>
                </a:solidFill>
              </a:rPr>
              <a:t>Polytechnique</a:t>
            </a:r>
            <a:r>
              <a:rPr lang="es-PE" dirty="0">
                <a:solidFill>
                  <a:srgbClr val="FFFFFF"/>
                </a:solidFill>
              </a:rPr>
              <a:t> es la primera en cada uno de los ranking de </a:t>
            </a:r>
            <a:r>
              <a:rPr lang="es-PE" dirty="0" smtClean="0">
                <a:solidFill>
                  <a:srgbClr val="FFFFFF"/>
                </a:solidFill>
              </a:rPr>
              <a:t>“Grandes </a:t>
            </a:r>
            <a:r>
              <a:rPr lang="es-PE" dirty="0" err="1" smtClean="0">
                <a:solidFill>
                  <a:srgbClr val="FFFFFF"/>
                </a:solidFill>
              </a:rPr>
              <a:t>Ecoles</a:t>
            </a:r>
            <a:r>
              <a:rPr lang="es-PE" dirty="0" smtClean="0">
                <a:solidFill>
                  <a:srgbClr val="FFFFFF"/>
                </a:solidFill>
              </a:rPr>
              <a:t>” </a:t>
            </a:r>
            <a:r>
              <a:rPr lang="es-PE" dirty="0">
                <a:solidFill>
                  <a:srgbClr val="FFFFFF"/>
                </a:solidFill>
              </a:rPr>
              <a:t>en </a:t>
            </a:r>
            <a:r>
              <a:rPr lang="es-PE" dirty="0" smtClean="0">
                <a:solidFill>
                  <a:srgbClr val="FFFFFF"/>
                </a:solidFill>
              </a:rPr>
              <a:t>ingeniería </a:t>
            </a:r>
            <a:r>
              <a:rPr lang="es-PE" dirty="0">
                <a:solidFill>
                  <a:srgbClr val="FFFFFF"/>
                </a:solidFill>
              </a:rPr>
              <a:t>publicados en </a:t>
            </a:r>
            <a:r>
              <a:rPr lang="es-PE" dirty="0" smtClean="0">
                <a:solidFill>
                  <a:srgbClr val="FFFFFF"/>
                </a:solidFill>
              </a:rPr>
              <a:t>Francia</a:t>
            </a:r>
          </a:p>
          <a:p>
            <a:pPr lvl="0"/>
            <a:r>
              <a:rPr lang="es-PE" dirty="0">
                <a:solidFill>
                  <a:srgbClr val="FFFFFF"/>
                </a:solidFill>
              </a:rPr>
              <a:t>Ranking </a:t>
            </a:r>
            <a:r>
              <a:rPr lang="es-PE" dirty="0" smtClean="0">
                <a:solidFill>
                  <a:srgbClr val="FFFFFF"/>
                </a:solidFill>
              </a:rPr>
              <a:t>Internacional:</a:t>
            </a:r>
          </a:p>
          <a:p>
            <a:pPr marL="0" lvl="0" indent="0">
              <a:buNone/>
            </a:pPr>
            <a:endParaRPr lang="es-PE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s-PE" sz="2400" dirty="0">
                <a:solidFill>
                  <a:srgbClr val="FFFFFF"/>
                </a:solidFill>
                <a:latin typeface="Brush Script MT" panose="03060802040406070304" pitchFamily="66" charset="0"/>
              </a:rPr>
              <a:t>Times </a:t>
            </a:r>
            <a:r>
              <a:rPr lang="es-PE" sz="2400" dirty="0" err="1">
                <a:solidFill>
                  <a:srgbClr val="FFFFFF"/>
                </a:solidFill>
                <a:latin typeface="Brush Script MT" panose="03060802040406070304" pitchFamily="66" charset="0"/>
              </a:rPr>
              <a:t>Higher</a:t>
            </a:r>
            <a:r>
              <a:rPr lang="es-PE" sz="2400" dirty="0">
                <a:solidFill>
                  <a:srgbClr val="FFFFFF"/>
                </a:solidFill>
                <a:latin typeface="Brush Script MT" panose="03060802040406070304" pitchFamily="66" charset="0"/>
              </a:rPr>
              <a:t> </a:t>
            </a:r>
            <a:r>
              <a:rPr lang="es-PE" sz="2400" dirty="0" err="1">
                <a:solidFill>
                  <a:srgbClr val="FFFFFF"/>
                </a:solidFill>
                <a:latin typeface="Brush Script MT" panose="03060802040406070304" pitchFamily="66" charset="0"/>
              </a:rPr>
              <a:t>Education</a:t>
            </a:r>
            <a:r>
              <a:rPr lang="es-PE" sz="2400" dirty="0">
                <a:solidFill>
                  <a:srgbClr val="FFFFFF"/>
                </a:solidFill>
                <a:latin typeface="Brush Script MT" panose="03060802040406070304" pitchFamily="66" charset="0"/>
              </a:rPr>
              <a:t> </a:t>
            </a:r>
            <a:r>
              <a:rPr lang="es-PE" sz="2400" dirty="0" err="1">
                <a:solidFill>
                  <a:srgbClr val="FFFFFF"/>
                </a:solidFill>
                <a:latin typeface="Brush Script MT" panose="03060802040406070304" pitchFamily="66" charset="0"/>
              </a:rPr>
              <a:t>Supplement</a:t>
            </a:r>
            <a:r>
              <a:rPr lang="es-PE" sz="2400" dirty="0">
                <a:solidFill>
                  <a:srgbClr val="FFFFFF"/>
                </a:solidFill>
                <a:latin typeface="Brush Script MT" panose="03060802040406070304" pitchFamily="66" charset="0"/>
              </a:rPr>
              <a:t> - </a:t>
            </a:r>
            <a:r>
              <a:rPr lang="es-PE" sz="2400" dirty="0" err="1">
                <a:solidFill>
                  <a:srgbClr val="FFFFFF"/>
                </a:solidFill>
                <a:latin typeface="Brush Script MT" panose="03060802040406070304" pitchFamily="66" charset="0"/>
              </a:rPr>
              <a:t>World</a:t>
            </a:r>
            <a:r>
              <a:rPr lang="es-PE" sz="2400" dirty="0">
                <a:solidFill>
                  <a:srgbClr val="FFFFFF"/>
                </a:solidFill>
                <a:latin typeface="Brush Script MT" panose="03060802040406070304" pitchFamily="66" charset="0"/>
              </a:rPr>
              <a:t> </a:t>
            </a:r>
            <a:r>
              <a:rPr lang="es-PE" sz="2400" dirty="0" err="1">
                <a:solidFill>
                  <a:srgbClr val="FFFFFF"/>
                </a:solidFill>
                <a:latin typeface="Brush Script MT" panose="03060802040406070304" pitchFamily="66" charset="0"/>
              </a:rPr>
              <a:t>University</a:t>
            </a:r>
            <a:r>
              <a:rPr lang="es-PE" sz="2400" dirty="0">
                <a:solidFill>
                  <a:srgbClr val="FFFFFF"/>
                </a:solidFill>
                <a:latin typeface="Brush Script MT" panose="03060802040406070304" pitchFamily="66" charset="0"/>
              </a:rPr>
              <a:t> Rankings (2014 – 2015)</a:t>
            </a:r>
          </a:p>
          <a:p>
            <a:pPr marL="0" lvl="0" indent="0">
              <a:buNone/>
            </a:pPr>
            <a:endParaRPr lang="es-PE" dirty="0">
              <a:solidFill>
                <a:srgbClr val="FFFFFF"/>
              </a:solidFill>
            </a:endParaRPr>
          </a:p>
          <a:p>
            <a:endParaRPr lang="fr-FR" dirty="0" smtClean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925096"/>
              </p:ext>
            </p:extLst>
          </p:nvPr>
        </p:nvGraphicFramePr>
        <p:xfrm>
          <a:off x="1281503" y="4472157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Región</a:t>
                      </a:r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General</a:t>
                      </a:r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Ciencias</a:t>
                      </a:r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Ingeniería</a:t>
                      </a:r>
                      <a:endParaRPr lang="es-PE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Mundo</a:t>
                      </a:r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61</a:t>
                      </a:r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31</a:t>
                      </a:r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42</a:t>
                      </a:r>
                      <a:endParaRPr lang="es-PE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Europa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14</a:t>
                      </a:r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9</a:t>
                      </a:r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8</a:t>
                      </a:r>
                      <a:endParaRPr lang="es-PE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48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Vista general</a:t>
            </a:r>
            <a:endParaRPr lang="es-PE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7" y="1353269"/>
            <a:ext cx="10058400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Campus universitario</a:t>
            </a:r>
            <a:endParaRPr lang="es-PE" dirty="0"/>
          </a:p>
        </p:txBody>
      </p:sp>
      <p:pic>
        <p:nvPicPr>
          <p:cNvPr id="1026" name="Picture 2" descr="http://www.jco2013.com/fr/wp-content/uploads/Ecole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4"/>
          <a:stretch/>
        </p:blipFill>
        <p:spPr bwMode="auto">
          <a:xfrm>
            <a:off x="3217653" y="1208548"/>
            <a:ext cx="4918344" cy="26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53" y="3719605"/>
            <a:ext cx="4721403" cy="25110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059" y="1208549"/>
            <a:ext cx="3606615" cy="251105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058" y="3719604"/>
            <a:ext cx="3606615" cy="25110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48" y="1208549"/>
            <a:ext cx="3032905" cy="50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0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Curriculum de un « </a:t>
            </a:r>
            <a:r>
              <a:rPr lang="es-PE" dirty="0" err="1" smtClean="0"/>
              <a:t>Ingénieur</a:t>
            </a:r>
            <a:r>
              <a:rPr lang="es-PE" dirty="0" smtClean="0"/>
              <a:t> </a:t>
            </a:r>
            <a:r>
              <a:rPr lang="es-PE" dirty="0" err="1" smtClean="0"/>
              <a:t>Polytechnicien</a:t>
            </a:r>
            <a:r>
              <a:rPr lang="fr-FR" dirty="0"/>
              <a:t> </a:t>
            </a:r>
            <a:r>
              <a:rPr lang="fr-FR" dirty="0" smtClean="0"/>
              <a:t>»</a:t>
            </a:r>
            <a:r>
              <a:rPr lang="es-PE" dirty="0"/>
              <a:t/>
            </a:r>
            <a:br>
              <a:rPr lang="es-PE" dirty="0"/>
            </a:b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374899"/>
              </p:ext>
            </p:extLst>
          </p:nvPr>
        </p:nvGraphicFramePr>
        <p:xfrm>
          <a:off x="750498" y="1853248"/>
          <a:ext cx="10696755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468"/>
                <a:gridCol w="951294"/>
                <a:gridCol w="2482019"/>
                <a:gridCol w="2337759"/>
                <a:gridCol w="3597215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Estudios</a:t>
                      </a:r>
                      <a:r>
                        <a:rPr lang="es-PE" baseline="0" noProof="0" dirty="0" smtClean="0"/>
                        <a:t> Generales</a:t>
                      </a:r>
                      <a:endParaRPr lang="es-PE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Especialización</a:t>
                      </a:r>
                      <a:endParaRPr lang="es-PE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1°</a:t>
                      </a:r>
                      <a:r>
                        <a:rPr lang="es-PE" baseline="0" noProof="0" dirty="0" smtClean="0"/>
                        <a:t> año</a:t>
                      </a:r>
                      <a:endParaRPr lang="es-PE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noProof="0" dirty="0" smtClean="0"/>
                        <a:t>2°</a:t>
                      </a:r>
                      <a:r>
                        <a:rPr lang="es-PE" baseline="0" noProof="0" dirty="0" smtClean="0"/>
                        <a:t> año</a:t>
                      </a:r>
                      <a:endParaRPr lang="es-PE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noProof="0" dirty="0" smtClean="0"/>
                        <a:t>3°</a:t>
                      </a:r>
                      <a:r>
                        <a:rPr lang="es-PE" baseline="0" noProof="0" dirty="0" smtClean="0"/>
                        <a:t> año</a:t>
                      </a:r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noProof="0" dirty="0" smtClean="0"/>
                        <a:t>4°</a:t>
                      </a:r>
                      <a:r>
                        <a:rPr lang="es-PE" baseline="0" noProof="0" dirty="0" smtClean="0"/>
                        <a:t> año</a:t>
                      </a:r>
                      <a:endParaRPr lang="es-PE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PE" noProof="0" dirty="0" smtClean="0"/>
                    </a:p>
                    <a:p>
                      <a:pPr algn="ctr"/>
                      <a:endParaRPr lang="es-PE" noProof="0" dirty="0" smtClean="0"/>
                    </a:p>
                    <a:p>
                      <a:pPr algn="ctr"/>
                      <a:endParaRPr lang="es-PE" noProof="0" dirty="0" smtClean="0"/>
                    </a:p>
                    <a:p>
                      <a:pPr algn="ctr"/>
                      <a:r>
                        <a:rPr lang="es-PE" noProof="0" dirty="0" smtClean="0"/>
                        <a:t>Curso intensivo</a:t>
                      </a:r>
                    </a:p>
                    <a:p>
                      <a:pPr algn="ctr"/>
                      <a:r>
                        <a:rPr lang="es-PE" noProof="0" dirty="0" smtClean="0"/>
                        <a:t>Francés</a:t>
                      </a:r>
                      <a:endParaRPr lang="es-PE" noProof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Formación</a:t>
                      </a:r>
                      <a:r>
                        <a:rPr lang="es-PE" baseline="0" noProof="0" dirty="0" smtClean="0"/>
                        <a:t> científica multidisciplinaria</a:t>
                      </a:r>
                    </a:p>
                    <a:p>
                      <a:pPr algn="ctr"/>
                      <a:r>
                        <a:rPr lang="es-PE" baseline="0" noProof="0" dirty="0" smtClean="0"/>
                        <a:t>4 disciplinas científicas de 8:</a:t>
                      </a:r>
                    </a:p>
                    <a:p>
                      <a:pPr algn="ctr"/>
                      <a:r>
                        <a:rPr lang="es-PE" noProof="0" dirty="0" smtClean="0"/>
                        <a:t>Matemática,</a:t>
                      </a:r>
                      <a:r>
                        <a:rPr lang="es-PE" baseline="0" noProof="0" dirty="0" smtClean="0"/>
                        <a:t> Matemáticas Aplicadas, Ciencias de la Computación, Física, Química, Biología, Economía y Mecánica</a:t>
                      </a:r>
                    </a:p>
                    <a:p>
                      <a:pPr algn="ctr"/>
                      <a:r>
                        <a:rPr lang="es-PE" baseline="0" noProof="0" dirty="0" smtClean="0"/>
                        <a:t> +</a:t>
                      </a:r>
                    </a:p>
                    <a:p>
                      <a:pPr algn="ctr"/>
                      <a:r>
                        <a:rPr lang="es-PE" baseline="0" noProof="0" dirty="0" smtClean="0"/>
                        <a:t>Seminarios de Ciencias Sociales y Humanas, Idiomas, Arte y Deporte  </a:t>
                      </a:r>
                    </a:p>
                    <a:p>
                      <a:pPr algn="ctr"/>
                      <a:r>
                        <a:rPr lang="es-PE" baseline="0" noProof="0" dirty="0" smtClean="0"/>
                        <a:t>+</a:t>
                      </a:r>
                    </a:p>
                    <a:p>
                      <a:pPr algn="ctr"/>
                      <a:r>
                        <a:rPr lang="es-PE" baseline="0" noProof="0" dirty="0" smtClean="0"/>
                        <a:t>Pasantía de 3 Meses</a:t>
                      </a:r>
                      <a:endParaRPr lang="es-PE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P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Master 1</a:t>
                      </a:r>
                    </a:p>
                    <a:p>
                      <a:pPr algn="ctr"/>
                      <a:r>
                        <a:rPr lang="es-PE" noProof="0" dirty="0" smtClean="0"/>
                        <a:t>(Especialización)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noProof="0" dirty="0" smtClean="0"/>
                        <a:t>+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baseline="0" noProof="0" dirty="0" smtClean="0"/>
                        <a:t>Seminarios de Ciencias Sociales y Humanas, Idiomas, Arte y Deporte  </a:t>
                      </a:r>
                    </a:p>
                    <a:p>
                      <a:pPr algn="ctr"/>
                      <a:r>
                        <a:rPr lang="es-PE" noProof="0" dirty="0" smtClean="0"/>
                        <a:t>+</a:t>
                      </a:r>
                    </a:p>
                    <a:p>
                      <a:pPr algn="ctr"/>
                      <a:r>
                        <a:rPr lang="es-PE" noProof="0" dirty="0" smtClean="0"/>
                        <a:t>Pasantía de investigación</a:t>
                      </a:r>
                    </a:p>
                    <a:p>
                      <a:pPr algn="ctr"/>
                      <a:r>
                        <a:rPr lang="es-PE" noProof="0" dirty="0" smtClean="0"/>
                        <a:t>6 meses</a:t>
                      </a:r>
                    </a:p>
                    <a:p>
                      <a:pPr algn="ctr"/>
                      <a:endParaRPr lang="es-PE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noProof="0" dirty="0" smtClean="0"/>
                        <a:t>Master</a:t>
                      </a:r>
                      <a:r>
                        <a:rPr lang="es-PE" baseline="0" noProof="0" dirty="0" smtClean="0"/>
                        <a:t> 2</a:t>
                      </a:r>
                    </a:p>
                    <a:p>
                      <a:pPr algn="ctr"/>
                      <a:r>
                        <a:rPr lang="es-PE" baseline="0" noProof="0" dirty="0" smtClean="0"/>
                        <a:t>(Especialización)</a:t>
                      </a:r>
                    </a:p>
                    <a:p>
                      <a:pPr algn="ctr"/>
                      <a:r>
                        <a:rPr lang="es-PE" baseline="0" noProof="0" dirty="0" smtClean="0"/>
                        <a:t>+</a:t>
                      </a:r>
                    </a:p>
                    <a:p>
                      <a:pPr algn="ctr"/>
                      <a:r>
                        <a:rPr lang="es-PE" baseline="0" noProof="0" dirty="0" smtClean="0"/>
                        <a:t>En </a:t>
                      </a:r>
                      <a:r>
                        <a:rPr lang="es-PE" baseline="0" noProof="0" dirty="0" err="1" smtClean="0"/>
                        <a:t>Polytechnique</a:t>
                      </a:r>
                      <a:r>
                        <a:rPr lang="es-PE" baseline="0" noProof="0" dirty="0" smtClean="0"/>
                        <a:t> o en el extranjero.</a:t>
                      </a:r>
                    </a:p>
                    <a:p>
                      <a:pPr algn="ctr"/>
                      <a:r>
                        <a:rPr lang="es-PE" baseline="0" noProof="0" dirty="0" smtClean="0"/>
                        <a:t>(MIT, CALTECH, UC Berkeley, y otros)</a:t>
                      </a:r>
                    </a:p>
                    <a:p>
                      <a:pPr algn="ctr"/>
                      <a:r>
                        <a:rPr lang="es-PE" baseline="0" noProof="0" dirty="0" smtClean="0"/>
                        <a:t>+</a:t>
                      </a:r>
                    </a:p>
                    <a:p>
                      <a:pPr algn="ctr"/>
                      <a:r>
                        <a:rPr lang="es-PE" baseline="0" noProof="0" dirty="0" smtClean="0"/>
                        <a:t>Pasantía de 6 meses.</a:t>
                      </a:r>
                      <a:endParaRPr lang="es-PE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27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¿Cómo postular?</a:t>
            </a:r>
            <a:endParaRPr lang="es-P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Requerimientos:</a:t>
            </a:r>
          </a:p>
          <a:p>
            <a:pPr lvl="1"/>
            <a:r>
              <a:rPr lang="es-PE" dirty="0" smtClean="0"/>
              <a:t>Haber completado al menos 4 semestres de la universidad en Ciencias o Ingeniería</a:t>
            </a:r>
            <a:endParaRPr lang="es-PE" dirty="0"/>
          </a:p>
          <a:p>
            <a:pPr lvl="1"/>
            <a:r>
              <a:rPr lang="es-PE" dirty="0" smtClean="0"/>
              <a:t>Excelentes resultados en Matemática y Física</a:t>
            </a:r>
          </a:p>
          <a:p>
            <a:r>
              <a:rPr lang="es-PE" dirty="0" smtClean="0"/>
              <a:t>Calendario</a:t>
            </a:r>
          </a:p>
          <a:p>
            <a:pPr lvl="1"/>
            <a:r>
              <a:rPr lang="es-PE" dirty="0" smtClean="0"/>
              <a:t>Fecha de inicio : Junio hasta setiembre</a:t>
            </a:r>
          </a:p>
          <a:p>
            <a:pPr lvl="1"/>
            <a:r>
              <a:rPr lang="es-PE" dirty="0" smtClean="0"/>
              <a:t>Aplicar en </a:t>
            </a:r>
            <a:r>
              <a:rPr lang="es-PE" dirty="0" smtClean="0">
                <a:hlinkClick r:id="rId2"/>
              </a:rPr>
              <a:t>www.polytechnique.edu</a:t>
            </a:r>
            <a:endParaRPr lang="es-PE" dirty="0" smtClean="0"/>
          </a:p>
          <a:p>
            <a:pPr lvl="1"/>
            <a:r>
              <a:rPr lang="es-PE" dirty="0" smtClean="0"/>
              <a:t>Elegibilidad para los exámenes: Noviembre</a:t>
            </a:r>
          </a:p>
          <a:p>
            <a:pPr lvl="1"/>
            <a:r>
              <a:rPr lang="es-PE" dirty="0" smtClean="0"/>
              <a:t>Examen oral y escrito: primeras semanas de Diciembre</a:t>
            </a:r>
          </a:p>
          <a:p>
            <a:pPr lvl="1"/>
            <a:r>
              <a:rPr lang="es-PE" dirty="0" smtClean="0"/>
              <a:t>Resultados: ultimas semanas de Diciembre</a:t>
            </a:r>
          </a:p>
        </p:txBody>
      </p:sp>
    </p:spTree>
    <p:extLst>
      <p:ext uri="{BB962C8B-B14F-4D97-AF65-F5344CB8AC3E}">
        <p14:creationId xmlns:p14="http://schemas.microsoft.com/office/powerpoint/2010/main" val="3289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¿Cómo postular?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Postular:</a:t>
            </a:r>
          </a:p>
          <a:p>
            <a:pPr lvl="1"/>
            <a:r>
              <a:rPr lang="es-PE" dirty="0" smtClean="0"/>
              <a:t>Los record académicos, cartas de motivación y de recomendación determinaran le elegibilidad del postulante</a:t>
            </a:r>
          </a:p>
          <a:p>
            <a:r>
              <a:rPr lang="es-PE" dirty="0" smtClean="0"/>
              <a:t>Exámenes:</a:t>
            </a:r>
          </a:p>
          <a:p>
            <a:pPr lvl="1"/>
            <a:r>
              <a:rPr lang="es-PE" dirty="0" smtClean="0"/>
              <a:t>Examen escrito: Matemática, Física, Mecánica, Ciencias de la Computación</a:t>
            </a:r>
          </a:p>
          <a:p>
            <a:pPr lvl="1"/>
            <a:r>
              <a:rPr lang="es-PE" dirty="0" smtClean="0"/>
              <a:t>Examen Oral de Matemática</a:t>
            </a:r>
          </a:p>
          <a:p>
            <a:pPr lvl="1"/>
            <a:r>
              <a:rPr lang="es-PE" dirty="0"/>
              <a:t>Examen Oral </a:t>
            </a:r>
            <a:r>
              <a:rPr lang="es-PE" dirty="0" smtClean="0"/>
              <a:t>de Física</a:t>
            </a:r>
          </a:p>
          <a:p>
            <a:pPr lvl="1"/>
            <a:r>
              <a:rPr lang="es-PE" dirty="0"/>
              <a:t>Examen Oral de </a:t>
            </a:r>
            <a:r>
              <a:rPr lang="es-PE" dirty="0" smtClean="0"/>
              <a:t>Aptitud General: entrevista sobre el análisis de textos científicos</a:t>
            </a:r>
            <a:endParaRPr lang="es-PE" dirty="0"/>
          </a:p>
          <a:p>
            <a:pPr lvl="1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9333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501</TotalTime>
  <Words>666</Words>
  <Application>Microsoft Office PowerPoint</Application>
  <PresentationFormat>Grand écran</PresentationFormat>
  <Paragraphs>134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Brush Script MT</vt:lpstr>
      <vt:lpstr>Century Gothic</vt:lpstr>
      <vt:lpstr>Wingdings 3</vt:lpstr>
      <vt:lpstr>Ion</vt:lpstr>
      <vt:lpstr>Présentation PowerPoint</vt:lpstr>
      <vt:lpstr>École Polytechnique</vt:lpstr>
      <vt:lpstr>Formando cientificos, lideres economicos e industriales</vt:lpstr>
      <vt:lpstr>Ranking de universidades</vt:lpstr>
      <vt:lpstr>Vista general</vt:lpstr>
      <vt:lpstr>Campus universitario</vt:lpstr>
      <vt:lpstr>Curriculum de un « Ingénieur Polytechnicien » </vt:lpstr>
      <vt:lpstr>¿Cómo postular?</vt:lpstr>
      <vt:lpstr>¿Cómo postular?</vt:lpstr>
      <vt:lpstr>Gastos escolares</vt:lpstr>
      <vt:lpstr>Financiamiento</vt:lpstr>
      <vt:lpstr>Peruanos en la « Ecole Polytechnique »</vt:lpstr>
      <vt:lpstr>Présentation PowerPoint</vt:lpstr>
    </vt:vector>
  </TitlesOfParts>
  <Company>INSA Lyon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Jose Munoz Campos</dc:creator>
  <cp:lastModifiedBy>Jose Munoz Campos</cp:lastModifiedBy>
  <cp:revision>50</cp:revision>
  <dcterms:created xsi:type="dcterms:W3CDTF">2015-03-22T17:55:20Z</dcterms:created>
  <dcterms:modified xsi:type="dcterms:W3CDTF">2015-04-06T19:50:41Z</dcterms:modified>
</cp:coreProperties>
</file>